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1BE8F2-2AFA-46C1-83DB-EFC58AC485CF}" v="3" dt="2026-07-29T14:21:47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9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38FA6-CBB9-53CE-01CC-CB8A34220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3A4A5C-6D3F-4649-CD64-506C9F43B1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569D2B-C2F7-7828-3C34-795CEB608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20D1-8273-1F67-A6D6-11A9D637A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732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14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lunos sorridentes em um laboratório de informática moderno com telas e elementos de inteligência artificial ao fundo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left 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35040" cy="5143500"/>
          </a:xfrm>
          <a:prstGeom prst="rect">
            <a:avLst/>
          </a:prstGeom>
          <a:solidFill>
            <a:srgbClr val="0A0F1C">
              <a:alpha val="78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left scrim stro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291840" cy="5143500"/>
          </a:xfrm>
          <a:prstGeom prst="rect">
            <a:avLst/>
          </a:prstGeom>
          <a:solidFill>
            <a:srgbClr val="0A0F1C">
              <a:alpha val="4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40080" y="9601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CEEP Newton Sucupira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03503" y="1298448"/>
            <a:ext cx="6655549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Bem-vindos ao</a:t>
            </a:r>
            <a:endParaRPr lang="en-US" sz="4000" dirty="0"/>
          </a:p>
          <a:p>
            <a:pPr>
              <a:lnSpc>
                <a:spcPct val="98000"/>
              </a:lnSpc>
            </a:pPr>
            <a:r>
              <a:rPr lang="en-US" sz="4000" b="1" dirty="0" err="1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Curso</a:t>
            </a:r>
            <a:r>
              <a:rPr lang="en-US" sz="4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Técnico </a:t>
            </a:r>
            <a:r>
              <a:rPr lang="en-US" sz="4000" b="1" dirty="0" err="1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Subsequente</a:t>
            </a:r>
            <a:r>
              <a:rPr lang="en-US" sz="4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em</a:t>
            </a:r>
            <a:r>
              <a:rPr lang="en-US" sz="4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Informática</a:t>
            </a:r>
            <a:endParaRPr lang="en-US" sz="4000" dirty="0"/>
          </a:p>
        </p:txBody>
      </p:sp>
      <p:sp>
        <p:nvSpPr>
          <p:cNvPr id="7" name="accent under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3154680"/>
            <a:ext cx="1371600" cy="0"/>
          </a:xfrm>
          <a:prstGeom prst="line">
            <a:avLst/>
          </a:prstGeom>
          <a:noFill/>
          <a:ln w="381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603504" y="3383280"/>
            <a:ext cx="5394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“A tecnologia transforma o mundo. Agora é a sua vez de fazer parte dessa transformação.”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22D3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 QUE VOCÊS VÃO APRENDER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Uma formação completa, prática e conectada ao mercado</a:t>
            </a:r>
            <a:endParaRPr lang="en-US" sz="2100" dirty="0"/>
          </a:p>
        </p:txBody>
      </p:sp>
      <p:sp>
        <p:nvSpPr>
          <p:cNvPr id="5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371600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ogramaçã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1581912"/>
            <a:ext cx="603504" cy="60350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98448" y="1444752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Programação</a:t>
            </a:r>
            <a:endParaRPr lang="en-US" sz="1050" dirty="0"/>
          </a:p>
        </p:txBody>
      </p:sp>
      <p:sp>
        <p:nvSpPr>
          <p:cNvPr id="8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1760" y="1371600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9" name="Image 1" descr="Desenvolvimento We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488" y="1612789"/>
            <a:ext cx="603504" cy="5417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01568" y="1444752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Desenvolvimento Web</a:t>
            </a:r>
            <a:endParaRPr lang="en-US" sz="1050" dirty="0"/>
          </a:p>
        </p:txBody>
      </p:sp>
      <p:sp>
        <p:nvSpPr>
          <p:cNvPr id="11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371600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2" descr="Banco de Dado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130" y="1581912"/>
            <a:ext cx="498460" cy="60350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504688" y="1444752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Banco de Dados</a:t>
            </a:r>
            <a:endParaRPr lang="en-US" sz="1050" dirty="0"/>
          </a:p>
        </p:txBody>
      </p:sp>
      <p:sp>
        <p:nvSpPr>
          <p:cNvPr id="1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1371600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5" name="Image 3" descr="Redes de Computadore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7728" y="1591856"/>
            <a:ext cx="603504" cy="58361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607808" y="1444752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Redes de Computadores</a:t>
            </a:r>
            <a:endParaRPr lang="en-US" sz="1050" dirty="0"/>
          </a:p>
        </p:txBody>
      </p:sp>
      <p:sp>
        <p:nvSpPr>
          <p:cNvPr id="17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478024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8" name="Image 4" descr="Segurança da Informaçã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293" y="2688336"/>
            <a:ext cx="545653" cy="60350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298448" y="2551176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Segurança da Informação</a:t>
            </a:r>
            <a:endParaRPr lang="en-US" sz="1050" dirty="0"/>
          </a:p>
        </p:txBody>
      </p:sp>
      <p:sp>
        <p:nvSpPr>
          <p:cNvPr id="20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1760" y="2478024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1" name="Image 5" descr="Sistemas Operacionais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1488" y="2713215"/>
            <a:ext cx="603504" cy="553745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3401568" y="2551176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Sistemas Operacionais</a:t>
            </a:r>
            <a:endParaRPr lang="en-US" sz="1050" dirty="0"/>
          </a:p>
        </p:txBody>
      </p:sp>
      <p:sp>
        <p:nvSpPr>
          <p:cNvPr id="23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2478024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4" name="Image 6" descr="Robótic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4608" y="2693555"/>
            <a:ext cx="603504" cy="593065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504688" y="2551176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Robótica</a:t>
            </a:r>
            <a:endParaRPr lang="en-US" sz="1050" dirty="0"/>
          </a:p>
        </p:txBody>
      </p:sp>
      <p:sp>
        <p:nvSpPr>
          <p:cNvPr id="26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2478024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7" name="Image 7" descr="Inteligência Artificial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67728" y="2693488"/>
            <a:ext cx="603504" cy="59320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7607808" y="2551176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Inteligência Artificial</a:t>
            </a:r>
            <a:endParaRPr lang="en-US" sz="1050" dirty="0"/>
          </a:p>
        </p:txBody>
      </p:sp>
      <p:sp>
        <p:nvSpPr>
          <p:cNvPr id="29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584448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30" name="Image 8" descr="UX / UI Design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966" y="3794760"/>
            <a:ext cx="542307" cy="603504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1298448" y="3657600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UX / UI Design</a:t>
            </a:r>
            <a:endParaRPr lang="en-US" sz="1050" dirty="0"/>
          </a:p>
        </p:txBody>
      </p:sp>
      <p:sp>
        <p:nvSpPr>
          <p:cNvPr id="32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1760" y="3584448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33" name="Image 9" descr="Manutenção de Computadores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68857" y="3794760"/>
            <a:ext cx="588766" cy="603504"/>
          </a:xfrm>
          <a:prstGeom prst="rect">
            <a:avLst/>
          </a:prstGeom>
        </p:spPr>
      </p:pic>
      <p:sp>
        <p:nvSpPr>
          <p:cNvPr id="34" name="Text 22"/>
          <p:cNvSpPr/>
          <p:nvPr/>
        </p:nvSpPr>
        <p:spPr>
          <a:xfrm>
            <a:off x="3401568" y="3657600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Manutenção de Computadores</a:t>
            </a:r>
            <a:endParaRPr lang="en-US" sz="1050" dirty="0"/>
          </a:p>
        </p:txBody>
      </p:sp>
      <p:sp>
        <p:nvSpPr>
          <p:cNvPr id="35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3584448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36" name="Image 10" descr="Projetos e TCC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33745" y="3794760"/>
            <a:ext cx="465229" cy="603504"/>
          </a:xfrm>
          <a:prstGeom prst="rect">
            <a:avLst/>
          </a:prstGeom>
        </p:spPr>
      </p:pic>
      <p:sp>
        <p:nvSpPr>
          <p:cNvPr id="37" name="Text 24"/>
          <p:cNvSpPr/>
          <p:nvPr/>
        </p:nvSpPr>
        <p:spPr>
          <a:xfrm>
            <a:off x="5504688" y="3657600"/>
            <a:ext cx="1133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Projetos e TCC</a:t>
            </a:r>
            <a:endParaRPr lang="en-US" sz="1050" dirty="0"/>
          </a:p>
        </p:txBody>
      </p:sp>
      <p:sp>
        <p:nvSpPr>
          <p:cNvPr id="38" name="highligh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3584448"/>
            <a:ext cx="1993392" cy="1033272"/>
          </a:xfrm>
          <a:prstGeom prst="roundRect">
            <a:avLst>
              <a:gd name="adj" fmla="val 7080"/>
            </a:avLst>
          </a:prstGeom>
          <a:solidFill>
            <a:srgbClr val="10262B"/>
          </a:solidFill>
          <a:ln w="15875">
            <a:solidFill>
              <a:srgbClr val="34D39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26"/>
          <p:cNvSpPr/>
          <p:nvPr/>
        </p:nvSpPr>
        <p:spPr>
          <a:xfrm>
            <a:off x="7004304" y="3584448"/>
            <a:ext cx="1719072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Foco no
</a:t>
            </a:r>
            <a:r>
              <a:rPr lang="en-US" sz="12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mercado de trabalho</a:t>
            </a:r>
            <a:endParaRPr lang="en-US" sz="1200" dirty="0"/>
          </a:p>
        </p:txBody>
      </p:sp>
      <p:sp>
        <p:nvSpPr>
          <p:cNvPr id="40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828032"/>
            <a:ext cx="3108960" cy="0"/>
          </a:xfrm>
          <a:prstGeom prst="line">
            <a:avLst/>
          </a:prstGeom>
          <a:noFill/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28"/>
          <p:cNvSpPr/>
          <p:nvPr/>
        </p:nvSpPr>
        <p:spPr>
          <a:xfrm>
            <a:off x="548640" y="4855464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Curso Técnico em Informática  ·  Rede Pública Estadual da Bahia</a:t>
            </a:r>
            <a:endParaRPr lang="en-US" sz="850" dirty="0"/>
          </a:p>
        </p:txBody>
      </p:sp>
      <p:sp>
        <p:nvSpPr>
          <p:cNvPr id="42" name="Text 29"/>
          <p:cNvSpPr/>
          <p:nvPr/>
        </p:nvSpPr>
        <p:spPr>
          <a:xfrm>
            <a:off x="8229600" y="485546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studantes montando um robô e programando em um laboratório de inovação"/>
          <p:cNvPicPr>
            <a:picLocks noChangeAspect="1"/>
          </p:cNvPicPr>
          <p:nvPr/>
        </p:nvPicPr>
        <p:blipFill>
          <a:blip r:embed="rId3"/>
          <a:srcRect l="22148" r="22148"/>
          <a:stretch/>
        </p:blipFill>
        <p:spPr>
          <a:xfrm>
            <a:off x="4846320" y="0"/>
            <a:ext cx="4297680" cy="5143500"/>
          </a:xfrm>
          <a:prstGeom prst="rect">
            <a:avLst/>
          </a:prstGeom>
        </p:spPr>
      </p:pic>
      <p:sp>
        <p:nvSpPr>
          <p:cNvPr id="3" name="sea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0" y="0"/>
            <a:ext cx="822960" cy="5143500"/>
          </a:xfrm>
          <a:prstGeom prst="rect">
            <a:avLst/>
          </a:prstGeom>
          <a:solidFill>
            <a:srgbClr val="0A0F1C">
              <a:alpha val="6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left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0A0F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548640" y="56692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APRENDER NA PRÁTICA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30352" y="868680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Estrutura completa para</a:t>
            </a:r>
            <a:endParaRPr lang="en-US" sz="2400" dirty="0"/>
          </a:p>
          <a:p>
            <a:pPr marL="0" indent="0" algn="l">
              <a:lnSpc>
                <a:spcPct val="98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colocar a mão na massa</a:t>
            </a:r>
            <a:endParaRPr lang="en-US" sz="2400" dirty="0"/>
          </a:p>
        </p:txBody>
      </p:sp>
      <p:sp>
        <p:nvSpPr>
          <p:cNvPr id="7" name="resource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2148840"/>
            <a:ext cx="1920240" cy="603504"/>
          </a:xfrm>
          <a:prstGeom prst="roundRect">
            <a:avLst>
              <a:gd name="adj" fmla="val 9091"/>
            </a:avLst>
          </a:prstGeom>
          <a:solidFill>
            <a:srgbClr val="0E1526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2404872"/>
            <a:ext cx="91440" cy="91440"/>
          </a:xfrm>
          <a:prstGeom prst="ellipse">
            <a:avLst/>
          </a:prstGeom>
          <a:solidFill>
            <a:srgbClr val="22D3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822960" y="2148840"/>
            <a:ext cx="1572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05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Chromebooks</a:t>
            </a:r>
            <a:endParaRPr lang="en-US" sz="1050" dirty="0"/>
          </a:p>
        </p:txBody>
      </p:sp>
      <p:sp>
        <p:nvSpPr>
          <p:cNvPr id="10" name="resource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2032" y="2148840"/>
            <a:ext cx="1920240" cy="603504"/>
          </a:xfrm>
          <a:prstGeom prst="roundRect">
            <a:avLst>
              <a:gd name="adj" fmla="val 9091"/>
            </a:avLst>
          </a:prstGeom>
          <a:solidFill>
            <a:srgbClr val="0E1526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70048" y="2404872"/>
            <a:ext cx="91440" cy="91440"/>
          </a:xfrm>
          <a:prstGeom prst="ellipse">
            <a:avLst/>
          </a:prstGeom>
          <a:solidFill>
            <a:srgbClr val="22D3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2834640" y="2148840"/>
            <a:ext cx="1572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050" dirty="0" err="1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Laboratório</a:t>
            </a:r>
            <a:r>
              <a:rPr lang="en-US" sz="105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de Informática</a:t>
            </a:r>
            <a:endParaRPr lang="en-US" sz="1050" dirty="0"/>
          </a:p>
        </p:txBody>
      </p:sp>
      <p:sp>
        <p:nvSpPr>
          <p:cNvPr id="13" name="resource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2798064"/>
            <a:ext cx="1920240" cy="603504"/>
          </a:xfrm>
          <a:prstGeom prst="roundRect">
            <a:avLst>
              <a:gd name="adj" fmla="val 9091"/>
            </a:avLst>
          </a:prstGeom>
          <a:solidFill>
            <a:srgbClr val="0E1526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3054096"/>
            <a:ext cx="91440" cy="91440"/>
          </a:xfrm>
          <a:prstGeom prst="ellipse">
            <a:avLst/>
          </a:prstGeom>
          <a:solidFill>
            <a:srgbClr val="22D3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822960" y="2798064"/>
            <a:ext cx="1572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050" dirty="0" err="1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Projetores</a:t>
            </a:r>
            <a:endParaRPr lang="en-US" sz="1050" dirty="0"/>
          </a:p>
        </p:txBody>
      </p:sp>
      <p:sp>
        <p:nvSpPr>
          <p:cNvPr id="16" name="resource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2032" y="2798064"/>
            <a:ext cx="1920240" cy="603504"/>
          </a:xfrm>
          <a:prstGeom prst="roundRect">
            <a:avLst>
              <a:gd name="adj" fmla="val 9091"/>
            </a:avLst>
          </a:prstGeom>
          <a:solidFill>
            <a:srgbClr val="0E1526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70048" y="3054096"/>
            <a:ext cx="91440" cy="91440"/>
          </a:xfrm>
          <a:prstGeom prst="ellipse">
            <a:avLst/>
          </a:prstGeom>
          <a:solidFill>
            <a:srgbClr val="22D3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Text 15"/>
          <p:cNvSpPr/>
          <p:nvPr/>
        </p:nvSpPr>
        <p:spPr>
          <a:xfrm>
            <a:off x="2834640" y="2798064"/>
            <a:ext cx="157276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05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Recursos Audio </a:t>
            </a:r>
            <a:r>
              <a:rPr lang="en-US" sz="1050" dirty="0" err="1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Visuais</a:t>
            </a:r>
            <a:endParaRPr lang="en-US" sz="1050" dirty="0"/>
          </a:p>
        </p:txBody>
      </p:sp>
      <p:sp>
        <p:nvSpPr>
          <p:cNvPr id="3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828032"/>
            <a:ext cx="3108960" cy="0"/>
          </a:xfrm>
          <a:prstGeom prst="line">
            <a:avLst/>
          </a:prstGeom>
          <a:noFill/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29"/>
          <p:cNvSpPr/>
          <p:nvPr/>
        </p:nvSpPr>
        <p:spPr>
          <a:xfrm>
            <a:off x="548640" y="4855464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 err="1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Curso</a:t>
            </a:r>
            <a:r>
              <a:rPr lang="en-US" sz="850" dirty="0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Técnico </a:t>
            </a:r>
            <a:r>
              <a:rPr lang="en-US" sz="850" dirty="0" err="1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em</a:t>
            </a:r>
            <a:r>
              <a:rPr lang="en-US" sz="850" dirty="0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</a:t>
            </a:r>
            <a:r>
              <a:rPr lang="en-US" sz="850" dirty="0" err="1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Informática</a:t>
            </a:r>
            <a:r>
              <a:rPr lang="en-US" sz="850" dirty="0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·  CEEP Newton Sucupira</a:t>
            </a:r>
          </a:p>
        </p:txBody>
      </p:sp>
      <p:sp>
        <p:nvSpPr>
          <p:cNvPr id="33" name="Text 30"/>
          <p:cNvSpPr/>
          <p:nvPr/>
        </p:nvSpPr>
        <p:spPr>
          <a:xfrm>
            <a:off x="8229600" y="485546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22D3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41148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UMA OPORTUNIDADE QUE POUCOS TÊM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Quanto vale esta oportunidade?</a:t>
            </a:r>
            <a:endParaRPr lang="en-US" sz="2500" dirty="0"/>
          </a:p>
        </p:txBody>
      </p:sp>
      <p:sp>
        <p:nvSpPr>
          <p:cNvPr id="5" name="panel particul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17320"/>
            <a:ext cx="3794760" cy="2743200"/>
          </a:xfrm>
          <a:prstGeom prst="roundRect">
            <a:avLst>
              <a:gd name="adj" fmla="val 2000"/>
            </a:avLst>
          </a:prstGeom>
          <a:solidFill>
            <a:srgbClr val="0E1526"/>
          </a:solidFill>
          <a:ln w="12700">
            <a:solidFill>
              <a:srgbClr val="1E2A4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822960" y="1645920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100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CURSO TÉCNICO PARTICULAR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196596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R$ 8.000 – 20.000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822960" y="2496312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i="1" dirty="0">
                <a:solidFill>
                  <a:srgbClr val="6B7C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investimento médio total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41248" y="2834640"/>
            <a:ext cx="3246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 algn="l">
              <a:spcAft>
                <a:spcPts val="600"/>
              </a:spcAft>
              <a:buSzPct val="100000"/>
              <a:buChar char="–"/>
            </a:pPr>
            <a:r>
              <a:rPr lang="en-US" sz="120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Mensalidades</a:t>
            </a:r>
            <a:endParaRPr lang="en-US" sz="1200" dirty="0"/>
          </a:p>
          <a:p>
            <a:pPr marL="177800" indent="-177800" algn="l">
              <a:spcAft>
                <a:spcPts val="600"/>
              </a:spcAft>
              <a:buSzPct val="100000"/>
              <a:buChar char="–"/>
            </a:pPr>
            <a:r>
              <a:rPr lang="en-US" sz="120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Laboratórios e equipamentos</a:t>
            </a:r>
            <a:endParaRPr lang="en-US" sz="1200" dirty="0"/>
          </a:p>
          <a:p>
            <a:pPr marL="177800" indent="-177800" algn="l">
              <a:spcAft>
                <a:spcPts val="600"/>
              </a:spcAft>
              <a:buSzPct val="100000"/>
              <a:buChar char="–"/>
            </a:pPr>
            <a:r>
              <a:rPr lang="en-US" sz="120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Professores especializados</a:t>
            </a:r>
            <a:endParaRPr lang="en-US" sz="1200" dirty="0"/>
          </a:p>
        </p:txBody>
      </p:sp>
      <p:sp>
        <p:nvSpPr>
          <p:cNvPr id="10" name="vs bad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5968" y="2487168"/>
            <a:ext cx="512064" cy="512064"/>
          </a:xfrm>
          <a:prstGeom prst="ellipse">
            <a:avLst/>
          </a:prstGeom>
          <a:solidFill>
            <a:srgbClr val="0A0F1C"/>
          </a:solidFill>
          <a:ln w="1905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4315968" y="24871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VS</a:t>
            </a:r>
            <a:endParaRPr lang="en-US" sz="1200" dirty="0"/>
          </a:p>
        </p:txBody>
      </p:sp>
      <p:sp>
        <p:nvSpPr>
          <p:cNvPr id="12" name="panel public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1417320"/>
            <a:ext cx="3794760" cy="2743200"/>
          </a:xfrm>
          <a:prstGeom prst="roundRect">
            <a:avLst>
              <a:gd name="adj" fmla="val 2000"/>
            </a:avLst>
          </a:prstGeom>
          <a:solidFill>
            <a:srgbClr val="0C2230"/>
          </a:solidFill>
          <a:ln w="22225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5074920" y="1645920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1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REDE PÚBLICA ESTADUAL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74920" y="196596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GRATUITO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5074920" y="2496312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i="1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mesma formação técnica de qualidade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093208" y="2834640"/>
            <a:ext cx="3246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spcAft>
                <a:spcPts val="600"/>
              </a:spcAft>
              <a:buSzPct val="100000"/>
              <a:buChar char="✓"/>
            </a:pPr>
            <a:r>
              <a:rPr lang="en-US" sz="1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Laboratórios e equipamentos</a:t>
            </a:r>
            <a:endParaRPr lang="en-US" sz="1200" dirty="0"/>
          </a:p>
          <a:p>
            <a:pPr marL="203200" indent="-203200" algn="l">
              <a:spcAft>
                <a:spcPts val="600"/>
              </a:spcAft>
              <a:buSzPct val="100000"/>
              <a:buChar char="✓"/>
            </a:pPr>
            <a:r>
              <a:rPr lang="en-US" sz="1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Professores qualificados</a:t>
            </a:r>
            <a:endParaRPr lang="en-US" sz="1200" dirty="0"/>
          </a:p>
          <a:p>
            <a:pPr marL="203200" indent="-203200" algn="l">
              <a:spcAft>
                <a:spcPts val="600"/>
              </a:spcAft>
              <a:buSzPct val="100000"/>
              <a:buChar char="✓"/>
            </a:pPr>
            <a:r>
              <a:rPr lang="en-US" sz="1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Diploma reconhecido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431596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Seu maior investimento será sua </a:t>
            </a:r>
            <a:r>
              <a:rPr lang="en-US" sz="1600" b="1" dirty="0" err="1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dedicação</a:t>
            </a:r>
            <a:r>
              <a:rPr lang="en-US" sz="1600" b="1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. </a:t>
            </a:r>
            <a:r>
              <a:rPr lang="en-US" sz="1600" b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 </a:t>
            </a:r>
            <a:r>
              <a:rPr lang="en-US" sz="1600" b="1" dirty="0" err="1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seu</a:t>
            </a:r>
            <a:r>
              <a:rPr lang="en-US" sz="1600" b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r>
              <a:rPr lang="en-US" sz="1600" b="1" dirty="0" err="1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sucesso</a:t>
            </a:r>
            <a:r>
              <a:rPr lang="en-US" sz="1600" b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r>
              <a:rPr lang="en-US" sz="1600" b="1" dirty="0" err="1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só</a:t>
            </a:r>
            <a:r>
              <a:rPr lang="en-US" sz="1600" b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r>
              <a:rPr lang="en-US" sz="1600" b="1" dirty="0" err="1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depende</a:t>
            </a:r>
            <a:r>
              <a:rPr lang="en-US" sz="1600" b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de </a:t>
            </a:r>
            <a:r>
              <a:rPr lang="en-US" sz="1600" b="1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VOCÊ!</a:t>
            </a:r>
            <a:r>
              <a:rPr lang="en-US" sz="1600" b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r>
              <a:rPr lang="en-US" sz="1600" b="1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Jovens empreendedores desenvolvendo um aplicativo de startup em um espaço de tecnologia"/>
          <p:cNvPicPr>
            <a:picLocks noChangeAspect="1"/>
          </p:cNvPicPr>
          <p:nvPr/>
        </p:nvPicPr>
        <p:blipFill>
          <a:blip r:embed="rId3"/>
          <a:srcRect l="23333" r="23333"/>
          <a:stretch/>
        </p:blipFill>
        <p:spPr>
          <a:xfrm>
            <a:off x="5029200" y="0"/>
            <a:ext cx="4114800" cy="5143500"/>
          </a:xfrm>
          <a:prstGeom prst="rect">
            <a:avLst/>
          </a:prstGeom>
        </p:spPr>
      </p:pic>
      <p:sp>
        <p:nvSpPr>
          <p:cNvPr id="3" name="sea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440" y="0"/>
            <a:ext cx="822960" cy="5143500"/>
          </a:xfrm>
          <a:prstGeom prst="rect">
            <a:avLst/>
          </a:prstGeom>
          <a:solidFill>
            <a:srgbClr val="0A0F1C">
              <a:alpha val="6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left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754880" cy="5143500"/>
          </a:xfrm>
          <a:prstGeom prst="rect">
            <a:avLst/>
          </a:prstGeom>
          <a:solidFill>
            <a:srgbClr val="0A0F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548640" y="56692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EMPREENDEDORISMO E INOVAÇÃO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30352" y="868680"/>
            <a:ext cx="4297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 informática vai muito</a:t>
            </a:r>
            <a:endParaRPr lang="en-US" sz="2400" dirty="0"/>
          </a:p>
          <a:p>
            <a:pPr marL="0" indent="0" algn="l">
              <a:lnSpc>
                <a:spcPct val="98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além de um emprego</a:t>
            </a:r>
            <a:endParaRPr lang="en-US" sz="2400" dirty="0"/>
          </a:p>
        </p:txBody>
      </p:sp>
      <p:sp>
        <p:nvSpPr>
          <p:cNvPr id="7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1993392"/>
            <a:ext cx="1013155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30352" y="1993392"/>
            <a:ext cx="1013155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Startups</a:t>
            </a:r>
            <a:endParaRPr lang="en-US" sz="1050" dirty="0"/>
          </a:p>
        </p:txBody>
      </p:sp>
      <p:sp>
        <p:nvSpPr>
          <p:cNvPr id="9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1523" y="1993392"/>
            <a:ext cx="662026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1671523" y="1993392"/>
            <a:ext cx="66202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Apps</a:t>
            </a:r>
            <a:endParaRPr lang="en-US" sz="1050" dirty="0"/>
          </a:p>
        </p:txBody>
      </p:sp>
      <p:sp>
        <p:nvSpPr>
          <p:cNvPr id="11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2523744"/>
            <a:ext cx="2329891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530352" y="2523744"/>
            <a:ext cx="2329891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Inteligência Artificial</a:t>
            </a:r>
            <a:endParaRPr lang="en-US" sz="1050" dirty="0"/>
          </a:p>
        </p:txBody>
      </p:sp>
      <p:sp>
        <p:nvSpPr>
          <p:cNvPr id="13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88259" y="2523744"/>
            <a:ext cx="1100938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2988259" y="2523744"/>
            <a:ext cx="110093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Automação</a:t>
            </a:r>
            <a:endParaRPr lang="en-US" sz="1050" dirty="0"/>
          </a:p>
        </p:txBody>
      </p:sp>
      <p:sp>
        <p:nvSpPr>
          <p:cNvPr id="15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3054096"/>
            <a:ext cx="1013155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530352" y="3054096"/>
            <a:ext cx="1013155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Robótica</a:t>
            </a:r>
            <a:endParaRPr lang="en-US" sz="1050" dirty="0"/>
          </a:p>
        </p:txBody>
      </p:sp>
      <p:sp>
        <p:nvSpPr>
          <p:cNvPr id="17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1523" y="3054096"/>
            <a:ext cx="1013155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5"/>
          <p:cNvSpPr/>
          <p:nvPr/>
        </p:nvSpPr>
        <p:spPr>
          <a:xfrm>
            <a:off x="1671523" y="3054096"/>
            <a:ext cx="1013155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Sistemas</a:t>
            </a:r>
            <a:endParaRPr lang="en-US" sz="1050" dirty="0"/>
          </a:p>
        </p:txBody>
      </p:sp>
      <p:sp>
        <p:nvSpPr>
          <p:cNvPr id="19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12694" y="3054096"/>
            <a:ext cx="1188720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7"/>
          <p:cNvSpPr/>
          <p:nvPr/>
        </p:nvSpPr>
        <p:spPr>
          <a:xfrm>
            <a:off x="2812694" y="3054096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Freelancer</a:t>
            </a:r>
            <a:endParaRPr lang="en-US" sz="1050" dirty="0"/>
          </a:p>
        </p:txBody>
      </p:sp>
      <p:sp>
        <p:nvSpPr>
          <p:cNvPr id="21" name="ta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52" y="3584448"/>
            <a:ext cx="2242109" cy="402336"/>
          </a:xfrm>
          <a:prstGeom prst="roundRect">
            <a:avLst>
              <a:gd name="adj" fmla="val 50000"/>
            </a:avLst>
          </a:prstGeom>
          <a:solidFill>
            <a:srgbClr val="0E1526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19"/>
          <p:cNvSpPr/>
          <p:nvPr/>
        </p:nvSpPr>
        <p:spPr>
          <a:xfrm>
            <a:off x="530352" y="3584448"/>
            <a:ext cx="2242109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Empresas de tecnologia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530352" y="4160520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50" i="1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“Quem aprende tecnologia pode criar soluções, empreender e transformar ideias em negócios.”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pa-múndi digital com nós de rede luminosos representando possibilidades de carreira em tecnologia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F1C">
              <a:alpha val="7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op 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554480"/>
          </a:xfrm>
          <a:prstGeom prst="rect">
            <a:avLst/>
          </a:prstGeom>
          <a:solidFill>
            <a:srgbClr val="0A0F1C">
              <a:alpha val="8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MERCADO DE TRABALHO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48640" y="7315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Um técnico em informática atua em toda parte</a:t>
            </a:r>
            <a:endParaRPr lang="en-US" sz="2300" dirty="0"/>
          </a:p>
        </p:txBody>
      </p:sp>
      <p:sp>
        <p:nvSpPr>
          <p:cNvPr id="7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783080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096" y="2121408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1005840" y="1783080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Empresas</a:t>
            </a:r>
            <a:endParaRPr lang="en-US" sz="1300" dirty="0"/>
          </a:p>
        </p:txBody>
      </p:sp>
      <p:sp>
        <p:nvSpPr>
          <p:cNvPr id="10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1783080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016" y="2121408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3794760" y="1783080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Indústrias</a:t>
            </a:r>
            <a:endParaRPr lang="en-US" sz="1300" dirty="0"/>
          </a:p>
        </p:txBody>
      </p:sp>
      <p:sp>
        <p:nvSpPr>
          <p:cNvPr id="13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6480" y="1783080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45936" y="2121408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Text 12"/>
          <p:cNvSpPr/>
          <p:nvPr/>
        </p:nvSpPr>
        <p:spPr>
          <a:xfrm>
            <a:off x="6583680" y="1783080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Hospitais</a:t>
            </a:r>
            <a:endParaRPr lang="en-US" sz="1300" dirty="0"/>
          </a:p>
        </p:txBody>
      </p:sp>
      <p:sp>
        <p:nvSpPr>
          <p:cNvPr id="16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715768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096" y="3054096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Text 15"/>
          <p:cNvSpPr/>
          <p:nvPr/>
        </p:nvSpPr>
        <p:spPr>
          <a:xfrm>
            <a:off x="1005840" y="2715768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Bancos</a:t>
            </a:r>
            <a:endParaRPr lang="en-US" sz="1300" dirty="0"/>
          </a:p>
        </p:txBody>
      </p:sp>
      <p:sp>
        <p:nvSpPr>
          <p:cNvPr id="19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2715768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016" y="3054096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1" name="Text 18"/>
          <p:cNvSpPr/>
          <p:nvPr/>
        </p:nvSpPr>
        <p:spPr>
          <a:xfrm>
            <a:off x="3794760" y="2715768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Escolas</a:t>
            </a:r>
            <a:endParaRPr lang="en-US" sz="1300" dirty="0"/>
          </a:p>
        </p:txBody>
      </p:sp>
      <p:sp>
        <p:nvSpPr>
          <p:cNvPr id="22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6480" y="2715768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3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45936" y="3054096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4" name="Text 21"/>
          <p:cNvSpPr/>
          <p:nvPr/>
        </p:nvSpPr>
        <p:spPr>
          <a:xfrm>
            <a:off x="6583680" y="2715768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Órgãos públicos</a:t>
            </a:r>
            <a:endParaRPr lang="en-US" sz="1300" dirty="0"/>
          </a:p>
        </p:txBody>
      </p:sp>
      <p:sp>
        <p:nvSpPr>
          <p:cNvPr id="25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648456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096" y="3986784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7" name="Text 24"/>
          <p:cNvSpPr/>
          <p:nvPr/>
        </p:nvSpPr>
        <p:spPr>
          <a:xfrm>
            <a:off x="1005840" y="3648456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Empresas de tecnologia</a:t>
            </a:r>
            <a:endParaRPr lang="en-US" sz="1300" dirty="0"/>
          </a:p>
        </p:txBody>
      </p:sp>
      <p:sp>
        <p:nvSpPr>
          <p:cNvPr id="28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37560" y="3648456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016" y="3986784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0" name="Text 27"/>
          <p:cNvSpPr/>
          <p:nvPr/>
        </p:nvSpPr>
        <p:spPr>
          <a:xfrm>
            <a:off x="3794760" y="3648456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Trabalho remoto</a:t>
            </a:r>
            <a:endParaRPr lang="en-US" sz="1300" dirty="0"/>
          </a:p>
        </p:txBody>
      </p:sp>
      <p:sp>
        <p:nvSpPr>
          <p:cNvPr id="31" name="env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26480" y="3648456"/>
            <a:ext cx="2651760" cy="786384"/>
          </a:xfrm>
          <a:prstGeom prst="roundRect">
            <a:avLst>
              <a:gd name="adj" fmla="val 11628"/>
            </a:avLst>
          </a:prstGeom>
          <a:solidFill>
            <a:srgbClr val="0B1120">
              <a:alpha val="88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45936" y="3986784"/>
            <a:ext cx="109728" cy="109728"/>
          </a:xfrm>
          <a:prstGeom prst="ellipse">
            <a:avLst/>
          </a:prstGeom>
          <a:solidFill>
            <a:srgbClr val="34D399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3" name="Text 30"/>
          <p:cNvSpPr/>
          <p:nvPr/>
        </p:nvSpPr>
        <p:spPr>
          <a:xfrm>
            <a:off x="6583680" y="3648456"/>
            <a:ext cx="20574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Empreendedorismo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22D3EE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 QUE ESPERAMOS DE VOCÊS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Grandes profissionais começam com boas atitudes</a:t>
            </a:r>
            <a:endParaRPr lang="en-US" sz="2200" dirty="0"/>
          </a:p>
        </p:txBody>
      </p:sp>
      <p:sp>
        <p:nvSpPr>
          <p:cNvPr id="5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17320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Compromiss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82" y="1600200"/>
            <a:ext cx="835108" cy="8412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331720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Compromisso</a:t>
            </a:r>
            <a:endParaRPr lang="en-US" sz="1200" dirty="0"/>
          </a:p>
        </p:txBody>
      </p:sp>
      <p:sp>
        <p:nvSpPr>
          <p:cNvPr id="8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1760" y="1417320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9" name="Image 1" descr="Curiosidad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832" y="1600746"/>
            <a:ext cx="841248" cy="84015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743200" y="2331720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Curiosidade</a:t>
            </a:r>
            <a:endParaRPr lang="en-US" sz="1200" dirty="0"/>
          </a:p>
        </p:txBody>
      </p:sp>
      <p:sp>
        <p:nvSpPr>
          <p:cNvPr id="11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1417320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2" descr="Trabalho em equip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0952" y="1716502"/>
            <a:ext cx="841248" cy="60864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846320" y="2331720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Trabalho em equipe</a:t>
            </a:r>
            <a:endParaRPr lang="en-US" sz="1200" dirty="0"/>
          </a:p>
        </p:txBody>
      </p:sp>
      <p:sp>
        <p:nvSpPr>
          <p:cNvPr id="1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1417320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5" name="Image 3" descr="Criatividad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4980" y="1600200"/>
            <a:ext cx="779431" cy="84124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949440" y="2331720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Criatividade</a:t>
            </a:r>
            <a:endParaRPr lang="en-US" sz="1200" dirty="0"/>
          </a:p>
        </p:txBody>
      </p:sp>
      <p:sp>
        <p:nvSpPr>
          <p:cNvPr id="17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935224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8" name="Image 4" descr="Étic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712" y="3156756"/>
            <a:ext cx="841248" cy="76394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40080" y="3849624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Ética</a:t>
            </a:r>
            <a:endParaRPr lang="en-US" sz="1200" dirty="0"/>
          </a:p>
        </p:txBody>
      </p:sp>
      <p:sp>
        <p:nvSpPr>
          <p:cNvPr id="20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51760" y="2935224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1" name="Image 5" descr="Respeit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7832" y="3134245"/>
            <a:ext cx="841248" cy="808965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2743200" y="3849624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Respeito</a:t>
            </a:r>
            <a:endParaRPr lang="en-US" sz="1200" dirty="0"/>
          </a:p>
        </p:txBody>
      </p:sp>
      <p:sp>
        <p:nvSpPr>
          <p:cNvPr id="23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4880" y="2935224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4" name="Image 6" descr="Persistênci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0952" y="3164110"/>
            <a:ext cx="841248" cy="749237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4846320" y="3849624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Persistência</a:t>
            </a:r>
            <a:endParaRPr lang="en-US" sz="1200" dirty="0"/>
          </a:p>
        </p:txBody>
      </p:sp>
      <p:sp>
        <p:nvSpPr>
          <p:cNvPr id="26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0" y="2935224"/>
            <a:ext cx="1993392" cy="1371600"/>
          </a:xfrm>
          <a:prstGeom prst="roundRect">
            <a:avLst>
              <a:gd name="adj" fmla="val 5333"/>
            </a:avLst>
          </a:prstGeom>
          <a:solidFill>
            <a:srgbClr val="0B1120"/>
          </a:solidFill>
          <a:ln w="12700">
            <a:solidFill>
              <a:srgbClr val="1E2A44"/>
            </a:solidFill>
            <a:prstDash val="solid"/>
          </a:ln>
          <a:effectLst>
            <a:outerShdw blurRad="114300" dist="38100" dir="81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7" name="Image 7" descr="Vontade de aprende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4072" y="3171964"/>
            <a:ext cx="841248" cy="733527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6949440" y="3849624"/>
            <a:ext cx="18105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Vontade de aprender</a:t>
            </a:r>
            <a:endParaRPr lang="en-US" sz="1200" dirty="0"/>
          </a:p>
        </p:txBody>
      </p:sp>
      <p:sp>
        <p:nvSpPr>
          <p:cNvPr id="29" name="Text 19"/>
          <p:cNvSpPr/>
          <p:nvPr/>
        </p:nvSpPr>
        <p:spPr>
          <a:xfrm>
            <a:off x="548640" y="452628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“Grandes profissionais começam como </a:t>
            </a:r>
            <a:r>
              <a:rPr lang="en-US" sz="1500" b="1" i="1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alunos curiosos</a:t>
            </a:r>
            <a:r>
              <a:rPr lang="en-US" sz="1500" i="1" dirty="0">
                <a:solidFill>
                  <a:srgbClr val="9FB0C7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.”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studantes observando um horizonte tecnológico futurista com código, IA e robótica ao amanhecer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F1C">
              <a:alpha val="7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left 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852160" cy="5143500"/>
          </a:xfrm>
          <a:prstGeom prst="rect">
            <a:avLst/>
          </a:prstGeom>
          <a:solidFill>
            <a:srgbClr val="0A0F1C">
              <a:alpha val="6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40080" y="685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kern="0" spc="300" dirty="0">
                <a:solidFill>
                  <a:srgbClr val="22D3EE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ENCERRAMENTO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03504" y="960120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 futuro começa hoje.</a:t>
            </a:r>
            <a:endParaRPr lang="en-US" sz="3800" dirty="0"/>
          </a:p>
        </p:txBody>
      </p:sp>
      <p:sp>
        <p:nvSpPr>
          <p:cNvPr id="7" name="accent under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1828800"/>
            <a:ext cx="1371600" cy="0"/>
          </a:xfrm>
          <a:prstGeom prst="line">
            <a:avLst/>
          </a:prstGeom>
          <a:noFill/>
          <a:ln w="381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603504" y="2057400"/>
            <a:ext cx="5394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5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Vocês conquistaram uma oportunidade que pode transformar suas vidas. Aproveitem cada aula, cada projeto e cada desafio.</a:t>
            </a:r>
            <a:endParaRPr lang="en-US" sz="1350" dirty="0"/>
          </a:p>
          <a:p>
            <a:pPr marL="0" indent="0" algn="l">
              <a:lnSpc>
                <a:spcPct val="115000"/>
              </a:lnSpc>
              <a:buNone/>
            </a:pPr>
            <a:endParaRPr lang="en-US" sz="135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350" dirty="0">
                <a:solidFill>
                  <a:srgbClr val="9FB0C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Não estudem apenas para obter um diploma… estudem para construir uma carreira, criar soluções e fazer a diferença no mundo.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F1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45586B-0048-7AC5-57D7-E7B4A0449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studantes observando um horizonte tecnológico futurista com código, IA e robótica ao amanhecer">
            <a:extLst>
              <a:ext uri="{FF2B5EF4-FFF2-40B4-BE49-F238E27FC236}">
                <a16:creationId xmlns:a16="http://schemas.microsoft.com/office/drawing/2014/main" id="{50CD1BCC-CED9-A114-60E3-915B7F1011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crim">
            <a:extLst>
              <a:ext uri="{FF2B5EF4-FFF2-40B4-BE49-F238E27FC236}">
                <a16:creationId xmlns:a16="http://schemas.microsoft.com/office/drawing/2014/main" id="{1C6E49D9-4233-E1F2-F035-BB5151C70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F1C">
              <a:alpha val="75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accent underline">
            <a:extLst>
              <a:ext uri="{FF2B5EF4-FFF2-40B4-BE49-F238E27FC236}">
                <a16:creationId xmlns:a16="http://schemas.microsoft.com/office/drawing/2014/main" id="{E413E352-2DC1-F02B-8920-E2335F6F3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1863" y="4267200"/>
            <a:ext cx="1371600" cy="0"/>
          </a:xfrm>
          <a:prstGeom prst="line">
            <a:avLst/>
          </a:prstGeom>
          <a:noFill/>
          <a:ln w="381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6A95CDF6-6BF2-707A-F590-2EDB5F612BC3}"/>
              </a:ext>
            </a:extLst>
          </p:cNvPr>
          <p:cNvSpPr/>
          <p:nvPr/>
        </p:nvSpPr>
        <p:spPr>
          <a:xfrm>
            <a:off x="896352" y="786063"/>
            <a:ext cx="7351295" cy="31282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Bem-</a:t>
            </a:r>
            <a:r>
              <a:rPr lang="en-US" sz="3200" b="1" dirty="0" err="1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vindos</a:t>
            </a:r>
            <a: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</a:t>
            </a:r>
            <a:r>
              <a:rPr lang="en-US" sz="3200" b="1" dirty="0" err="1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ao</a:t>
            </a:r>
            <a: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CEEP Newton Sucupira!</a:t>
            </a:r>
            <a:b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</a:br>
            <a:b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</a:br>
            <a: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Bem-</a:t>
            </a:r>
            <a:r>
              <a:rPr lang="en-US" sz="3200" b="1" dirty="0" err="1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vindos</a:t>
            </a:r>
            <a: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ao Curso Técnico em </a:t>
            </a:r>
            <a:r>
              <a:rPr lang="en-US" sz="3200" b="1" dirty="0" err="1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Informática</a:t>
            </a:r>
            <a:r>
              <a:rPr lang="en-US" sz="3200" b="1" dirty="0">
                <a:solidFill>
                  <a:srgbClr val="34D399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!!!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7649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6B1650BA570478E711099A987FCA7" ma:contentTypeVersion="17" ma:contentTypeDescription="Create a new document." ma:contentTypeScope="" ma:versionID="374941df34704c69d476d63d3e6a827e">
  <xsd:schema xmlns:xsd="http://www.w3.org/2001/XMLSchema" xmlns:xs="http://www.w3.org/2001/XMLSchema" xmlns:p="http://schemas.microsoft.com/office/2006/metadata/properties" xmlns:ns3="90db3978-2ca2-46ce-9ec0-b0769347777e" xmlns:ns4="015e802c-cf39-402f-b531-1d48961a3de8" targetNamespace="http://schemas.microsoft.com/office/2006/metadata/properties" ma:root="true" ma:fieldsID="628192940a9c6c4088e7257fd78a84e5" ns3:_="" ns4:_="">
    <xsd:import namespace="90db3978-2ca2-46ce-9ec0-b0769347777e"/>
    <xsd:import namespace="015e802c-cf39-402f-b531-1d48961a3de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ystemTag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OCR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db3978-2ca2-46ce-9ec0-b076934777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e802c-cf39-402f-b531-1d48961a3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0db3978-2ca2-46ce-9ec0-b0769347777e" xsi:nil="true"/>
  </documentManagement>
</p:properties>
</file>

<file path=customXml/itemProps1.xml><?xml version="1.0" encoding="utf-8"?>
<ds:datastoreItem xmlns:ds="http://schemas.openxmlformats.org/officeDocument/2006/customXml" ds:itemID="{4B5EF069-8628-47CB-A46B-7B12D40138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4A8039-3918-4464-96EC-DF7E6C5E69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db3978-2ca2-46ce-9ec0-b0769347777e"/>
    <ds:schemaRef ds:uri="015e802c-cf39-402f-b531-1d48961a3d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1D9239-CF21-4EC0-BC5A-99664A47FEB7}">
  <ds:schemaRefs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015e802c-cf39-402f-b531-1d48961a3de8"/>
    <ds:schemaRef ds:uri="90db3978-2ca2-46ce-9ec0-b0769347777e"/>
  </ds:schemaRefs>
</ds:datastoreItem>
</file>

<file path=docMetadata/LabelInfo.xml><?xml version="1.0" encoding="utf-8"?>
<clbl:labelList xmlns:clbl="http://schemas.microsoft.com/office/2020/mipLabelMetadata">
  <clbl:label id="{2daaf5d3-ddc7-4bb3-aa60-2658066f8060}" enabled="1" method="Standard" siteId="{f1039173-aed6-49bc-98b0-0b210c8ea14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338</Words>
  <Application>Microsoft Office PowerPoint</Application>
  <PresentationFormat>Apresentação na tela (16:9)</PresentationFormat>
  <Paragraphs>94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Segoe UI</vt:lpstr>
      <vt:lpstr>Segoe UI Semibold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SICPA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Brandao, Marcos</dc:creator>
  <cp:lastModifiedBy>Brandao, Marcos</cp:lastModifiedBy>
  <cp:revision>2</cp:revision>
  <dcterms:created xsi:type="dcterms:W3CDTF">2026-07-29T13:54:37Z</dcterms:created>
  <dcterms:modified xsi:type="dcterms:W3CDTF">2026-07-29T14:34:33Z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0x010100CE46B1650BA570478E711099A987FCA7</vt:lpwstr>
  </property>
</Properties>
</file>